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4d5045ff28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4d5045ff28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4d55ad80a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4d55ad80a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4d55ad80ab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4d55ad80a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4d55ad80a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4d55ad80a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4d55ad80ab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4d55ad80a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4d55ad80ab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4d55ad80a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4d55ad80ab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4d55ad80ab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4d55ad80ab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4d55ad80ab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4d55ad80ab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4d55ad80ab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4d55ad80ab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4d55ad80ab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4d5045ff2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4d5045ff2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4d55ad80ab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4d55ad80ab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4d55ad80ab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4d55ad80a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4d55ad80ab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4d55ad80ab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4d55ad80ab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4d55ad80ab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4d55ad80ab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4d55ad80ab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4d55ad80ab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4d55ad80ab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4d55ad80ab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4d55ad80ab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4d55ad80ab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4d55ad80ab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4d55ad80ab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4d55ad80ab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4d55ad80ab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4d55ad80ab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4d5045ff2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4d5045ff2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4d55ad80ab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4d55ad80ab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24d55ad80ab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24d55ad80ab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4d55ad80ab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4d55ad80ab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24d55ad80ab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24d55ad80ab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4d5045ff28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4d5045ff2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4d5045ff28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4d5045ff2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4d5045ff28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4d5045ff28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4d5045ff28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4d5045ff28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4d5045ff28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4d5045ff28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4d5045ff28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4d5045ff28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2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Principais Arquiteturas e Padrões de Redes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Benefícios da rede local</a:t>
            </a:r>
            <a:endParaRPr/>
          </a:p>
        </p:txBody>
      </p:sp>
      <p:sp>
        <p:nvSpPr>
          <p:cNvPr id="121" name="Google Shape;12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No início da década de 1980, com a introdução dos microcomputadores no mercado pela IBM, pela Apple e por outros fabricantes, surgiu o </a:t>
            </a:r>
            <a:r>
              <a:rPr lang="pt-BR"/>
              <a:t>PC (personal computer – em português, computador pessoal)</a:t>
            </a:r>
            <a:r>
              <a:rPr lang="pt-BR"/>
              <a:t> uma opção de baixo custo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Inicialmente, os PCs substituíram os terminais de mainframe e as antigas máquinas de escrever.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Com o advento do editor de texto, a capacidade exclusiva da nova ferramenta de edição de textos e alterações sem que fosse necessário </a:t>
            </a:r>
            <a:r>
              <a:rPr lang="pt-BR"/>
              <a:t>digitar</a:t>
            </a:r>
            <a:r>
              <a:rPr lang="pt-BR"/>
              <a:t> toda a página foi uma quebra de paradigma e gerou aumento substancial da produtividade nas empresas.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planilha eletrônica foi outra aplicação que revolucionou e contribuiu muito para o crescimento do mercado dessas novas máquina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Benefícios da rede local</a:t>
            </a:r>
            <a:endParaRPr/>
          </a:p>
        </p:txBody>
      </p:sp>
      <p:sp>
        <p:nvSpPr>
          <p:cNvPr id="127" name="Google Shape;127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Já se </a:t>
            </a:r>
            <a:r>
              <a:rPr lang="pt-BR"/>
              <a:t>pensava</a:t>
            </a:r>
            <a:r>
              <a:rPr lang="pt-BR"/>
              <a:t> em métodos para interligar as novas máquinas.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Já utilizado pelos mainframes.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Dessa necessidade surgiram as primeiras redes com uso de cabos coaxiais.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Compartilhamento.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Antes os computadores ficavam isolados.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Nessa época o disco rígido tinha custo elevado. Os winchesters de 5 Megabits ou 10 custavam mais do que 60% do preço final da máquina.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Os acessos às informações eram feitos pela rede e geravam </a:t>
            </a:r>
            <a:r>
              <a:rPr lang="pt-BR"/>
              <a:t>economia.</a:t>
            </a:r>
            <a:r>
              <a:rPr lang="pt-BR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Backup centralizado.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Servidor de impressão.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Benefícios da rede local</a:t>
            </a:r>
            <a:endParaRPr/>
          </a:p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Sistemas de banco de dados fundamentados em redes.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Aplicações rodando em </a:t>
            </a:r>
            <a:r>
              <a:rPr lang="pt-BR"/>
              <a:t>rede não</a:t>
            </a:r>
            <a:r>
              <a:rPr lang="pt-BR"/>
              <a:t> mais no mainframe.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Todos os benefícios trazidos pelas redes levaram as empresas a adotarem as redes locais muito rapidamente. As pessoas se acostumaram tanto a usar os recursos da rede que, atualmente, diz-se que as empresas não são operacionais se não possuírem uma rede de comunicação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Comunicações de dados</a:t>
            </a:r>
            <a:endParaRPr/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Desde o início, uma das principais finalidades da rede não era apenas o compartilhamento de recursos.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Comunicação de dados e trocas de mensagens entre os usuários.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Grande de avanço de correio </a:t>
            </a:r>
            <a:r>
              <a:rPr lang="pt-BR"/>
              <a:t>eletrônico,</a:t>
            </a:r>
            <a:r>
              <a:rPr lang="pt-BR"/>
              <a:t> envio de documentos e não mais utilizar montanhas de papel para a comunicação interna.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Envio de documentos de uma corporação a outra.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Surgiu, então, a necessidade de interligar as redes locais, as chamadas redes de computadores de longa distância, conhecidas como WAN (Wide Area Networks).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internet foi um dos maiores avanços na cultura organizacional, disponibilizando às empresas e aos usuários acesso, envio e requisição de documentos de empresas parceiras localizadas em todo o mundo.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Padrões de rede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padronização sempre foi um problema nas </a:t>
            </a:r>
            <a:r>
              <a:rPr lang="pt-BR"/>
              <a:t>indústrias.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No início dos anos 80, houve um considerável crescimento na área de redes e existia o problema da quantidade de padrões existentes.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Cada fabricante possuía um padrão proprietário.</a:t>
            </a:r>
            <a:r>
              <a:rPr lang="pt-BR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Exemplos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Token Ring</a:t>
            </a:r>
            <a:r>
              <a:rPr lang="pt-BR"/>
              <a:t>: Desenvolvido pela IBM, o Token Ring era um padrão de rede local (LAN) que utilizava um token (símbolo) para controlar o acesso à rede. Foi um padrão proprietário até que a IBM o abriu em meados da década de 1990.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Padrões de rede</a:t>
            </a:r>
            <a:endParaRPr/>
          </a:p>
        </p:txBody>
      </p:sp>
      <p:sp>
        <p:nvSpPr>
          <p:cNvPr id="151" name="Google Shape;15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ARCnet</a:t>
            </a:r>
            <a:r>
              <a:rPr lang="pt-BR"/>
              <a:t>: Desenvolvido pela Datapoint Corporation, o ARCnet (Attached Resource Computer network) era um padrão de rede local amplamente utilizado na década de 1980. Foi um padrão proprietário até que a ARCnet Trade Association o tornou um padrão aberto em 1982.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DECnet</a:t>
            </a:r>
            <a:r>
              <a:rPr lang="pt-BR"/>
              <a:t>: Desenvolvido pela Digital Equipment Corporation (DEC), o DECnet era um conjunto de protocolos de rede utilizado para conectar sistemas DEC. Embora tenha sido amplamente adotado na década de 1980, era um padrão proprietário da DEC.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Padrões de rede</a:t>
            </a:r>
            <a:endParaRPr/>
          </a:p>
        </p:txBody>
      </p:sp>
      <p:sp>
        <p:nvSpPr>
          <p:cNvPr id="157" name="Google Shape;15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AppleTalk</a:t>
            </a:r>
            <a:r>
              <a:rPr lang="pt-BR"/>
              <a:t>: Desenvolvido pela Apple Inc., o AppleTalk era um conjunto de protocolos de rede utilizado em computadores Macintosh. Era um padrão proprietário da Apple e foi amplamente utilizado até ser substituído por padrões abertos, como o TCP/IP.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XNS (Xerox Network Systems)</a:t>
            </a:r>
            <a:r>
              <a:rPr lang="pt-BR"/>
              <a:t>: Desenvolvido pela Xerox Corporation, o XNS era um conjunto de protocolos de rede utilizado nos sistemas Xerox. Embora tenha sido amplamente adotado em redes Xerox, era um padrão proprietário.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importante notar que, ao longo dos anos, muitos desses padrões proprietários foram substituídos por padrões abertos, como o TCP/IP, que se tornou o protocolo dominante da Internet.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Padrões de Rede</a:t>
            </a:r>
            <a:endParaRPr/>
          </a:p>
        </p:txBody>
      </p:sp>
      <p:sp>
        <p:nvSpPr>
          <p:cNvPr id="163" name="Google Shape;163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Em razão dessa dificuldade, os maiores fabricantes e representantes da indústria se reuniram em uma comissão especial da ISO (International Organization for Standardization) e, após alguns meses de estudo, criaram o modelo OSI.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modelo OSI é composto por sete camadas: física, enlace, rede, transporte, sessão, apresentação e aplicação.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funcionamento da hierarquia em camadas é relativamente simples: </a:t>
            </a:r>
            <a:r>
              <a:rPr b="1" lang="pt-BR"/>
              <a:t>uma camada faz uso dos serviços da camada diretamente inferior e presta serviços à camada diretamente superior.</a:t>
            </a:r>
            <a:r>
              <a:rPr lang="pt-BR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Por exemplo, a camada enlace faz uso dos serviços da camada física para enviar os sinais no meio de transmissão e presta serviços à camada rede para disponibilizar o enlace fim a fim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Padrões de Rede</a:t>
            </a:r>
            <a:endParaRPr/>
          </a:p>
        </p:txBody>
      </p:sp>
      <p:sp>
        <p:nvSpPr>
          <p:cNvPr id="169" name="Google Shape;169;p30"/>
          <p:cNvSpPr txBox="1"/>
          <p:nvPr>
            <p:ph idx="1" type="body"/>
          </p:nvPr>
        </p:nvSpPr>
        <p:spPr>
          <a:xfrm>
            <a:off x="311700" y="1152475"/>
            <a:ext cx="3603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 sz="1800"/>
              <a:t>Quando um dado é transmitido, cada uma das camadas recebe os dados da camada superior, acrescenta as informações necessárias dessa camada e envia para a inferior. Quando o dado é recebido do outro lado, ocorre o procedimento contrário.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15000" y="1222375"/>
            <a:ext cx="5100726" cy="26010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Camada física</a:t>
            </a:r>
            <a:endParaRPr/>
          </a:p>
        </p:txBody>
      </p:sp>
      <p:sp>
        <p:nvSpPr>
          <p:cNvPr id="176" name="Google Shape;176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Essa camada </a:t>
            </a:r>
            <a:r>
              <a:rPr lang="pt-BR"/>
              <a:t>específica</a:t>
            </a:r>
            <a:r>
              <a:rPr lang="pt-BR"/>
              <a:t> todo o cabeamento, os sinais elétricos e luminosos a serem trocados no meio, as pinagens e os conectores da rede.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responsável pela modulação dos bits zeros e uns em sinais elétricos ou ópticos para serem transportados pelo meio físico.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camada física determina, ainda, características mecânicas das placas de rede e dos dispositivos.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Exemplos do que é padronizado pela camada física: 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cabo UTP categoria 5; 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fibra óptica; 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hubs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Rede local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termo rede local (LAN - Local Area Network) é uma das taxonomias do termo redes.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Quando confinadas a uma região física limitada, como um prédio, as redes são conhecidas como redes locais.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Em geral, apresentam alto desempenho (velocidades acima de 10 Mbps), chegando, em algumas tecnologias, a até 1 Gbps.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As estações são conectadas entre si, usando como meio físico o cabo UTP, ou mesmo a fibra óptica.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Camada enlace</a:t>
            </a:r>
            <a:endParaRPr/>
          </a:p>
        </p:txBody>
      </p:sp>
      <p:sp>
        <p:nvSpPr>
          <p:cNvPr id="182" name="Google Shape;182;p3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A camada enlace tem o papel de garantir a comunicação em uma conexão física.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Ela é a </a:t>
            </a:r>
            <a:r>
              <a:rPr lang="pt-BR"/>
              <a:t>responsável</a:t>
            </a:r>
            <a:r>
              <a:rPr lang="pt-BR"/>
              <a:t> por montar os quadros, chamados frames, que serão transmitidos pela camada física. Os protocolos mais conhecidos da camada enlace são o Ethernet e token ring.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A camada enlace é dividida em duas subcamadas: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/>
              <a:t>LLC: realiza o controle lógico da conexão, como controle de erros e de fluxo.  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pt-BR"/>
              <a:t>MAC: faz o controle de acesso ao meio. Essa subcamada realiza a comunicação direta da placa adaptadora da rede à camada física.</a:t>
            </a:r>
            <a:endParaRPr/>
          </a:p>
        </p:txBody>
      </p:sp>
      <p:pic>
        <p:nvPicPr>
          <p:cNvPr id="183" name="Google Shape;18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4000" y="1170125"/>
            <a:ext cx="414337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 Camada rede</a:t>
            </a:r>
            <a:endParaRPr/>
          </a:p>
        </p:txBody>
      </p:sp>
      <p:sp>
        <p:nvSpPr>
          <p:cNvPr id="189" name="Google Shape;189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camada rede é encarregada do envio das mensagens fim a fim. Opera basicamente com </a:t>
            </a:r>
            <a:r>
              <a:rPr lang="pt-BR"/>
              <a:t>endereços</a:t>
            </a:r>
            <a:r>
              <a:rPr lang="pt-BR"/>
              <a:t> de rede, que são globais por natureza, como o endereço IP.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Essa camada é a responsável pelo roteamento dos dados, ou seja, o encaminhamento dos pacotes pela rede e é completamente </a:t>
            </a:r>
            <a:r>
              <a:rPr lang="pt-BR"/>
              <a:t>independente</a:t>
            </a:r>
            <a:r>
              <a:rPr lang="pt-BR"/>
              <a:t> do meio de transmissão, garantindo o roteamento dos pacotes por redes heterogêneas.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Camada transporte</a:t>
            </a:r>
            <a:endParaRPr/>
          </a:p>
        </p:txBody>
      </p:sp>
      <p:sp>
        <p:nvSpPr>
          <p:cNvPr id="195" name="Google Shape;195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responsável por realizar a troca de pacotes entre os sistemas que estão se comunicando sem se preocupar com o roteamento, que é executado pela camada rede.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Essa camada faz o controle de fluxo no caso de o receptor da mensagem não ter conseguido tratar a mensagem ou, caso haja a necessidade, controla retransmissões devido à perda de mensagens.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As conexões de transporte podem ser baseadas em serviços orientados </a:t>
            </a:r>
            <a:r>
              <a:rPr lang="pt-BR"/>
              <a:t>à conexão</a:t>
            </a:r>
            <a:r>
              <a:rPr lang="pt-BR"/>
              <a:t> como o TCP (confiável e seguro) e não </a:t>
            </a:r>
            <a:r>
              <a:rPr lang="pt-BR"/>
              <a:t>orientados à</a:t>
            </a:r>
            <a:r>
              <a:rPr lang="pt-BR"/>
              <a:t> conexão como o UDP (rápido, mas não tão confiável).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TCP (Transmission Control Protocol)</a:t>
            </a:r>
            <a:endParaRPr/>
          </a:p>
        </p:txBody>
      </p:sp>
      <p:sp>
        <p:nvSpPr>
          <p:cNvPr id="201" name="Google Shape;201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É </a:t>
            </a:r>
            <a:r>
              <a:rPr lang="pt-BR"/>
              <a:t>considerado confiável e seguro porque possui várias características que garantem a entrega confiável dos dados em uma rede.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Orientado à conexão:</a:t>
            </a:r>
            <a:r>
              <a:rPr lang="pt-BR"/>
              <a:t> O TCP estabelece uma conexão entre o remetente e o destinatário antes de iniciar a transferência de dados. Esse processo inclui uma etapa de handshaking (aperto de mãos) para estabelecer parâmetros de comunicação e sincronização de sequência. Isso ajuda a garantir que os dados sejam transmitidos de forma ordenada e sem perda.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TCP (Transmission Control Protocol)</a:t>
            </a:r>
            <a:endParaRPr/>
          </a:p>
        </p:txBody>
      </p:sp>
      <p:sp>
        <p:nvSpPr>
          <p:cNvPr id="207" name="Google Shape;207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Controle de fluxo</a:t>
            </a:r>
            <a:r>
              <a:rPr lang="pt-BR"/>
              <a:t>: O TCP possui mecanismos de controle de fluxo que permitem que o receptor informe ao remetente a taxa em que pode processar os dados. Isso evita que o remetente sobrecarregue o destinatário com um volume excessivo de dados, garantindo uma transferência suave.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Confirmação de recebimento</a:t>
            </a:r>
            <a:r>
              <a:rPr lang="pt-BR"/>
              <a:t>: Após o envio de cada segmento de dados, o TCP espera uma confirmação (ACK) do destinatário para garantir que o segmento tenha sido recebido com sucesso. Se não houver confirmação, o TCP retransmite os segmentos perdidos para garantir a entrega confiável.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TCP (Transmission Control Protocol)</a:t>
            </a:r>
            <a:endParaRPr/>
          </a:p>
        </p:txBody>
      </p:sp>
      <p:sp>
        <p:nvSpPr>
          <p:cNvPr id="213" name="Google Shape;213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Controle de congestionamento</a:t>
            </a:r>
            <a:r>
              <a:rPr lang="pt-BR"/>
              <a:t>: O TCP possui mecanismos para detectar e responder ao congestionamento na rede. Se o TCP detectar congestionamento, ele reduzirá automaticamente a taxa de transmissão para evitar o colapso da rede. Isso ajuda a manter a estabilidade e a segurança da rede.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UDP (User Datagram Protocol)</a:t>
            </a:r>
            <a:endParaRPr/>
          </a:p>
        </p:txBody>
      </p:sp>
      <p:sp>
        <p:nvSpPr>
          <p:cNvPr id="219" name="Google Shape;219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UDP (User Datagram Protocol) é um protocolo orientado à não conexão e não oferece as mesmas garantias de confiabilidade e segurança que o TCP.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 UDP é mais rápido porque não precisa estabelecer uma conexão antes de transmitir os dados e não realiza verificações de confirmação de recebimento.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No entanto, essa falta de mecanismos de controle torna o UDP menos confiável, pois não há garantia de entrega, reordenação dos pacotes ou retransmissão de dados perdidos.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Camada sessão</a:t>
            </a:r>
            <a:endParaRPr/>
          </a:p>
        </p:txBody>
      </p:sp>
      <p:sp>
        <p:nvSpPr>
          <p:cNvPr id="225" name="Google Shape;225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Uma das principais funções da camada sessão é sincronizar o diálogo, ou seja, a recepção com a transmissão.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Essa camada tem a capacidade de recuperar conexões de transporte sem perder a conexão de sessão.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Observa-se claramente essa capacidade quando se baixa um arquivo anexado ao e-mail e, por algum motivo, a conexão cai. Quando ela é restabelecida, o arquivo volta a ser baixado, partindo do ponto que parou e não do começo, ou seja, a conexão de sessão continuou ati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Camada apresentação</a:t>
            </a:r>
            <a:endParaRPr/>
          </a:p>
        </p:txBody>
      </p:sp>
      <p:sp>
        <p:nvSpPr>
          <p:cNvPr id="231" name="Google Shape;231;p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camada apresentação tem a função de traduzir formatos e sintaxes, para que possam ser compreendidos pelos dois subsistemas que estão se comunicando.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Por exemplo: o aplicativo precisa traduzir os dados de vídeo e áudio em um formato que possa ser compreendido pelos dispositivos do remetente e do destinatário; converter o vídeo em um formato específico, como H.264, que é um formato de compressão de vídeo amplamente utilizado.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Outra função que pode ser executada pela camada é a compressão e a criptografia dos dados, de modo transparente à camada de aplicação.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Camada aplicação</a:t>
            </a:r>
            <a:endParaRPr/>
          </a:p>
        </p:txBody>
      </p:sp>
      <p:sp>
        <p:nvSpPr>
          <p:cNvPr id="237" name="Google Shape;237;p4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Essa camada disponibiliza às aplicações os meios para acessar o ambiente de comunicação, realizando, portanto, a interface entre o protocolo de comunicação e o aplicativo utilizado na rede.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Os serviços mais comuns incluem correio eletrônico, transferência de arquivos, serviço de diretório, acesso a bancos de dados e gerenciamento de rede.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Rede local (LAN)</a:t>
            </a:r>
            <a:endParaRPr/>
          </a:p>
        </p:txBody>
      </p:sp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6588" y="1322525"/>
            <a:ext cx="5963036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 Métodos de transporte</a:t>
            </a:r>
            <a:endParaRPr/>
          </a:p>
        </p:txBody>
      </p:sp>
      <p:sp>
        <p:nvSpPr>
          <p:cNvPr id="243" name="Google Shape;243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Existem diversos métodos de transporte em redes, mas, em geral, eles estão relacionados com as características físicas do meio de transporte. Os principais meios utilizados em redes são: cabos (cobre, coaxial, blindado), fibra óptica, ondas de rádio e satélite.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A comunicação nesses meios pode ocorrer, basicamente, por dois tipos de enlace: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 Métodos de transporte</a:t>
            </a:r>
            <a:endParaRPr/>
          </a:p>
        </p:txBody>
      </p:sp>
      <p:sp>
        <p:nvSpPr>
          <p:cNvPr id="249" name="Google Shape;249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Enlaces ponto a ponto</a:t>
            </a:r>
            <a:r>
              <a:rPr lang="pt-BR"/>
              <a:t>: nesses enlaces, existem apenas dois pontos na comunicação, ou seja, um em cada ponta.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 </a:t>
            </a:r>
            <a:r>
              <a:rPr b="1" lang="pt-BR"/>
              <a:t>Enlaces ponto multiponto</a:t>
            </a:r>
            <a:r>
              <a:rPr lang="pt-BR"/>
              <a:t>: podem existir três ou mais pontos de comunicação. Nesse caso, a mensagem enviada por um ponto pode ser recebida por duas ou mais estações. Esse tipo de enlace é muito utilizado por sistemas de broadcast, como Sistemas de TV a cabo, Redes de rádio e televisão, Reuters(serviço de notícias global), Agência Estado etc.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</a:t>
            </a:r>
            <a:r>
              <a:rPr lang="pt-BR"/>
              <a:t>omunicação nos enlaces</a:t>
            </a:r>
            <a:endParaRPr/>
          </a:p>
        </p:txBody>
      </p:sp>
      <p:sp>
        <p:nvSpPr>
          <p:cNvPr id="255" name="Google Shape;255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Simplex:</a:t>
            </a:r>
            <a:r>
              <a:rPr lang="pt-BR"/>
              <a:t> a comunicação ocorre apenas em um sentido no canal de comunicação. Exemplos desse sistema são a televisão tradicional e o rádio. Existe um canal ou enlace de comunicação, porém apenas recebemos os sinais, ou seja, só são transmitidos em uma única direção da emissora para os aparelhos de televisão.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Half duplex:</a:t>
            </a:r>
            <a:r>
              <a:rPr lang="pt-BR"/>
              <a:t> a comunicação pode ocorrer nos dois sentidos, porém não </a:t>
            </a:r>
            <a:r>
              <a:rPr lang="pt-BR"/>
              <a:t>simultaneamente,</a:t>
            </a:r>
            <a:r>
              <a:rPr lang="pt-BR"/>
              <a:t> ou seja, pode ocorrer apenas uma comunicação por vez. Por exemplo, os sistemas de comunicação por rádio portátil em que apenas um pode falar em determinado instante. Esses sistemas possuem mecanismos para </a:t>
            </a:r>
            <a:r>
              <a:rPr lang="pt-BR"/>
              <a:t>sincronizar</a:t>
            </a:r>
            <a:r>
              <a:rPr lang="pt-BR"/>
              <a:t> a comunicação. No caso do rádio </a:t>
            </a:r>
            <a:r>
              <a:rPr lang="pt-BR"/>
              <a:t>portátil,</a:t>
            </a:r>
            <a:r>
              <a:rPr lang="pt-BR"/>
              <a:t> o usuário fala “câmbio” para liberar o canal para que a outra ponta possa falar.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Comunicação nos enlaces</a:t>
            </a:r>
            <a:endParaRPr/>
          </a:p>
        </p:txBody>
      </p:sp>
      <p:sp>
        <p:nvSpPr>
          <p:cNvPr id="261" name="Google Shape;261;p4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pt-BR"/>
              <a:t>Full duplex</a:t>
            </a:r>
            <a:r>
              <a:rPr lang="pt-BR"/>
              <a:t>: o mesmo canal pode ser utilizado pelas duas pontas ao mesmo tempo, ou seja, pode-se falar e ouvir simultaneamente. Os sistemas telefônicos tradicionais e </a:t>
            </a:r>
            <a:r>
              <a:rPr lang="pt-BR"/>
              <a:t>celulares</a:t>
            </a:r>
            <a:r>
              <a:rPr lang="pt-BR"/>
              <a:t> são fundamentados em configurações do tipo full duplex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Componentes de uma LAN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b="1" lang="pt-BR" sz="1700"/>
              <a:t>Placa adaptadora de rede</a:t>
            </a:r>
            <a:r>
              <a:rPr lang="pt-BR" sz="1700"/>
              <a:t>: também chamada NIC (Network Interface Card), é instalada nas estações que desejamos que façam parte da rede. Sua função é, basicamente, serializar os dados que serão transmitidos em quadros especiais, com base no protocolo que a rede utilizará; o mais comum é o Ethernet.</a:t>
            </a:r>
            <a:endParaRPr sz="1700"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7513" y="1249838"/>
            <a:ext cx="3762375" cy="376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29363" y="-12"/>
            <a:ext cx="2714625" cy="168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65950" y="3301600"/>
            <a:ext cx="1776225" cy="177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Componentes de uma LAN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pt-BR"/>
              <a:t>Driver da placa de rede</a:t>
            </a:r>
            <a:r>
              <a:rPr lang="pt-BR"/>
              <a:t>: esse driver precisa ser instalado no computador em que a placa foi instalada, de modo a permitir que o sistema operacional utilize a placa de rede para as comunicações.</a:t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900" y="3579950"/>
            <a:ext cx="3619500" cy="125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5400" y="1017713"/>
            <a:ext cx="4333875" cy="381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Componentes de uma LAN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pt-BR"/>
              <a:t>Sistema operacional de rede</a:t>
            </a:r>
            <a:r>
              <a:rPr lang="pt-BR"/>
              <a:t>: é o sistema operacional que será executado na estação. Esse sistema deve suportar os serviços de transmissão e recepção pela rede. Um exemplo é a plataforma Microsoft Windows, que já vem preparada para trabalhar em rede.</a:t>
            </a:r>
            <a:endParaRPr/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0150" y="2571750"/>
            <a:ext cx="4444950" cy="222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Componentes de uma LAN</a:t>
            </a:r>
            <a:endParaRPr/>
          </a:p>
        </p:txBody>
      </p:sp>
      <p:sp>
        <p:nvSpPr>
          <p:cNvPr id="97" name="Google Shape;97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Cabo ou meio de transporte: em geral, é o cabo UTP ou cabo de par trançado. É responsável por disponibilizar o meio de transporte aos dados. Os dados são modulados em sinais elétricos e, então, transmitidos pelo cabo até o equipamento de concentração: um hub ou um switch.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O meio de transporte também pode ser uma fibra óptica e, nesse caso, os dados são modulados em sinais luminosos em vez de sinais elétricos.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Cabo de rede 100m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Fibra 2 km</a:t>
            </a:r>
            <a:endParaRPr/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9950" y="918450"/>
            <a:ext cx="2638425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5475" y="2956800"/>
            <a:ext cx="2186700" cy="218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Componentes de uma LAN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Equipamento de concentração: é responsável por receber os sinais das diversas estações conectadas na rede, regenerá-los e enviá-los às estações destino da mensagem. Esse equipamento de concentração pode ser um hub ou um switch.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3375" y="1017725"/>
            <a:ext cx="2286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9700" y="3169500"/>
            <a:ext cx="1846975" cy="184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pt-BR"/>
              <a:t>Componentes de uma LAN</a:t>
            </a:r>
            <a:endParaRPr/>
          </a:p>
        </p:txBody>
      </p:sp>
      <p:sp>
        <p:nvSpPr>
          <p:cNvPr id="113" name="Google Shape;113;p21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pt-BR"/>
              <a:t>Servidor: máquina que presta serviços para a rede. O servidor pode ser, por exemplo, um servidor de arquivos que presta serviços a outras máquinas diretamente conectadas na rede. Entre os principais servidores, destacam-se os de e-mail, de páginas HTML, de banco de dados etc.</a:t>
            </a:r>
            <a:endParaRPr/>
          </a:p>
        </p:txBody>
      </p:sp>
      <p:pic>
        <p:nvPicPr>
          <p:cNvPr id="114" name="Google Shape;11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3650" y="2889875"/>
            <a:ext cx="2514600" cy="1819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98025" y="0"/>
            <a:ext cx="2345975" cy="234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